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11/7/2018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z-Latn-AZ" dirty="0" smtClean="0"/>
              <a:t>Döl qan dövranının xüsusiyyətləri</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56013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75211"/>
            <a:ext cx="8596668" cy="5166151"/>
          </a:xfrm>
        </p:spPr>
        <p:txBody>
          <a:bodyPr>
            <a:normAutofit/>
          </a:bodyPr>
          <a:lstStyle/>
          <a:p>
            <a:r>
              <a:rPr lang="az-Latn-AZ" sz="2400" b="1" dirty="0" smtClean="0"/>
              <a:t>Döl qan dövranında hələ ağciyərlər fəaliyyətə başlamadığı üçün , döl Oksigen və qidalı maddələri plasenta vasitəsi ilə anadan alır.</a:t>
            </a:r>
          </a:p>
          <a:p>
            <a:r>
              <a:rPr lang="az-Latn-AZ" sz="2400" b="1" dirty="0" smtClean="0"/>
              <a:t>Döl ilə plasenta arasındakı əlaqəni funiculus umbilicalis (göbək ciyəsi) yaradır.</a:t>
            </a:r>
          </a:p>
          <a:p>
            <a:r>
              <a:rPr lang="az-Latn-AZ" sz="2400" b="1" dirty="0" smtClean="0"/>
              <a:t>Göbək ciyəsində cəmi 3 damar vardır</a:t>
            </a:r>
          </a:p>
          <a:p>
            <a:r>
              <a:rPr lang="az-Latn-AZ" sz="2400" b="1" dirty="0" smtClean="0"/>
              <a:t>A.umbilicalis (2)</a:t>
            </a:r>
          </a:p>
          <a:p>
            <a:r>
              <a:rPr lang="az-Latn-AZ" sz="2400" b="1" dirty="0" smtClean="0"/>
              <a:t>V.umbilicalis (1)</a:t>
            </a:r>
          </a:p>
        </p:txBody>
      </p:sp>
    </p:spTree>
    <p:extLst>
      <p:ext uri="{BB962C8B-B14F-4D97-AF65-F5344CB8AC3E}">
        <p14:creationId xmlns:p14="http://schemas.microsoft.com/office/powerpoint/2010/main" val="34211632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87383" y="888274"/>
            <a:ext cx="4963886" cy="5033557"/>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38652" y="888274"/>
            <a:ext cx="5399724" cy="4924697"/>
          </a:xfrm>
        </p:spPr>
      </p:pic>
    </p:spTree>
    <p:extLst>
      <p:ext uri="{BB962C8B-B14F-4D97-AF65-F5344CB8AC3E}">
        <p14:creationId xmlns:p14="http://schemas.microsoft.com/office/powerpoint/2010/main" val="319758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77334" y="352697"/>
            <a:ext cx="8596668" cy="5917474"/>
          </a:xfrm>
        </p:spPr>
        <p:txBody>
          <a:bodyPr/>
          <a:lstStyle/>
          <a:p>
            <a:pPr lvl="1"/>
            <a:r>
              <a:rPr lang="az-Latn-AZ" sz="2400" dirty="0" smtClean="0"/>
              <a:t>Plasentadaki fetal qan vena umbilicalis ilə dölə gəlir</a:t>
            </a:r>
          </a:p>
          <a:p>
            <a:pPr lvl="1"/>
            <a:r>
              <a:rPr lang="az-Latn-AZ" sz="2400" dirty="0" smtClean="0"/>
              <a:t>Daha sonra umbilicustan (göbək ciyəsindən) dölün qarın boşluğuna girir, lig.falciforme hepatisin (qaraciyəri diafraqmaya bağlayan bağ) alt kənarı ilə qaraciyərin alt hissəsinə gəlir. 2 və ya 3 yan şaxə verir</a:t>
            </a:r>
          </a:p>
          <a:p>
            <a:pPr lvl="1"/>
            <a:r>
              <a:rPr lang="az-Latn-AZ" sz="2400" dirty="0" smtClean="0"/>
              <a:t>Porta hepatisdə (qaraciyər qapısı) 2 yerə ayrılır:</a:t>
            </a:r>
          </a:p>
          <a:p>
            <a:pPr lvl="1"/>
            <a:r>
              <a:rPr lang="az-Latn-AZ" sz="2400" dirty="0" smtClean="0"/>
              <a:t>Qalın olan v.port hepatis ilə birləşir və qaraciyərin sağ payına gedir</a:t>
            </a:r>
          </a:p>
          <a:p>
            <a:pPr lvl="1"/>
            <a:r>
              <a:rPr lang="az-Latn-AZ" sz="2400" dirty="0" smtClean="0"/>
              <a:t>Nazik olan ductus venosus adı altında yuxarıda v.cava inferior ilə birləşir.</a:t>
            </a:r>
          </a:p>
        </p:txBody>
      </p:sp>
    </p:spTree>
    <p:extLst>
      <p:ext uri="{BB962C8B-B14F-4D97-AF65-F5344CB8AC3E}">
        <p14:creationId xmlns:p14="http://schemas.microsoft.com/office/powerpoint/2010/main" val="13804898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577" y="522514"/>
            <a:ext cx="8360229" cy="5519511"/>
          </a:xfrm>
        </p:spPr>
      </p:pic>
    </p:spTree>
    <p:extLst>
      <p:ext uri="{BB962C8B-B14F-4D97-AF65-F5344CB8AC3E}">
        <p14:creationId xmlns:p14="http://schemas.microsoft.com/office/powerpoint/2010/main" val="13290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31075"/>
            <a:ext cx="8596668" cy="5610288"/>
          </a:xfrm>
        </p:spPr>
        <p:txBody>
          <a:bodyPr>
            <a:normAutofit/>
          </a:bodyPr>
          <a:lstStyle/>
          <a:p>
            <a:r>
              <a:rPr lang="az-Latn-AZ" sz="2400" b="1" dirty="0" smtClean="0"/>
              <a:t>V.Hepaticalar və ductus venosusun v.cava inferiora gətirdiyi qan aşağı ətraflar və qarın divarından gələn qan ilə qarışır.</a:t>
            </a:r>
          </a:p>
          <a:p>
            <a:r>
              <a:rPr lang="az-Latn-AZ" sz="2400" b="1" dirty="0" smtClean="0"/>
              <a:t>V.cava inferiorun sağ qulaqcığa açılan dəliyində yaşlı insanlarla müqayisədə daha inkişaf etmiş qapaq vardır.</a:t>
            </a:r>
          </a:p>
          <a:p>
            <a:r>
              <a:rPr lang="az-Latn-AZ" sz="2400" b="1" dirty="0" smtClean="0"/>
              <a:t>Bu qapaq v.cava inferiorun gətirdiyi qarışıq qanı foramen ovaleyə (oval dəliyə) yönləndirərək,sol qulaqcığa keçməsini təmin edir.</a:t>
            </a:r>
          </a:p>
          <a:p>
            <a:r>
              <a:rPr lang="az-Latn-AZ" sz="2400" b="1" dirty="0" smtClean="0"/>
              <a:t>Sol qulaqcığa gələn qan əvvəlcə sol mədəciyə ordan da aortaya keçir.</a:t>
            </a:r>
          </a:p>
        </p:txBody>
      </p:sp>
    </p:spTree>
    <p:extLst>
      <p:ext uri="{BB962C8B-B14F-4D97-AF65-F5344CB8AC3E}">
        <p14:creationId xmlns:p14="http://schemas.microsoft.com/office/powerpoint/2010/main" val="2182782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4730" y="219870"/>
            <a:ext cx="3923934" cy="3881437"/>
          </a:xfrm>
        </p:spPr>
      </p:pic>
      <p:pic>
        <p:nvPicPr>
          <p:cNvPr id="10"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25865" y="2565400"/>
            <a:ext cx="3859508" cy="3881438"/>
          </a:xfrm>
        </p:spPr>
      </p:pic>
    </p:spTree>
    <p:extLst>
      <p:ext uri="{BB962C8B-B14F-4D97-AF65-F5344CB8AC3E}">
        <p14:creationId xmlns:p14="http://schemas.microsoft.com/office/powerpoint/2010/main" val="64501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38869" y="219538"/>
            <a:ext cx="3816019" cy="3881437"/>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27188" y="2695575"/>
            <a:ext cx="3863086" cy="3881438"/>
          </a:xfrm>
        </p:spPr>
      </p:pic>
    </p:spTree>
    <p:extLst>
      <p:ext uri="{BB962C8B-B14F-4D97-AF65-F5344CB8AC3E}">
        <p14:creationId xmlns:p14="http://schemas.microsoft.com/office/powerpoint/2010/main" val="400347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77334" y="796835"/>
            <a:ext cx="8596668" cy="5244528"/>
          </a:xfrm>
        </p:spPr>
        <p:txBody>
          <a:bodyPr/>
          <a:lstStyle/>
          <a:p>
            <a:r>
              <a:rPr lang="az-Latn-AZ" sz="2400" b="1" dirty="0" smtClean="0"/>
              <a:t>Aortaya keçən qanın böyük bir qismi baş,boyun və yuxarı ətraflara keçir.</a:t>
            </a:r>
          </a:p>
          <a:p>
            <a:r>
              <a:rPr lang="az-Latn-AZ" sz="2400" b="1" dirty="0" smtClean="0"/>
              <a:t>Bir qismi isə arta descendensə (enən aorta) keçir.</a:t>
            </a:r>
          </a:p>
          <a:p>
            <a:r>
              <a:rPr lang="az-Latn-AZ" sz="2400" b="1" dirty="0" smtClean="0"/>
              <a:t>Baş , boyun və yuxarı ətrafa gedən qan v.cava superior ilə sağ qulaqcığa qayıdır.</a:t>
            </a:r>
          </a:p>
          <a:p>
            <a:r>
              <a:rPr lang="az-Latn-AZ" sz="2400" b="1" dirty="0" smtClean="0"/>
              <a:t>Burada v.cava superior vasitəsilə qanın foramen ovaledən (oval dəlik) sol qulaqcığa keçə bilməyən kiçik bir hissəsi ilə qarışır.</a:t>
            </a:r>
          </a:p>
          <a:p>
            <a:endParaRPr lang="en-US" sz="2400" dirty="0"/>
          </a:p>
        </p:txBody>
      </p:sp>
    </p:spTree>
    <p:extLst>
      <p:ext uri="{BB962C8B-B14F-4D97-AF65-F5344CB8AC3E}">
        <p14:creationId xmlns:p14="http://schemas.microsoft.com/office/powerpoint/2010/main" val="4214657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49087"/>
            <a:ext cx="8596668" cy="5192276"/>
          </a:xfrm>
        </p:spPr>
        <p:txBody>
          <a:bodyPr>
            <a:normAutofit/>
          </a:bodyPr>
          <a:lstStyle/>
          <a:p>
            <a:r>
              <a:rPr lang="az-Latn-AZ" sz="2400" b="1" dirty="0" smtClean="0"/>
              <a:t>Qarışan bu qan foramen atrioventriculare dextrumdan keçərək sağ mədəciyə,burdan da truncus pulmonalis vasitəsilə ağciyərlərə doğru gedir.</a:t>
            </a:r>
          </a:p>
          <a:p>
            <a:r>
              <a:rPr lang="az-Latn-AZ" sz="2400" b="1" dirty="0" smtClean="0"/>
              <a:t>Ancaq döldə ağciyərlər fəaliyyət göstərmədiyi üçün truncus pulmonalislərdəki (ağciyər arteriyaları) qanın çox azı ağciyərlərə gedir</a:t>
            </a:r>
            <a:endParaRPr lang="en-US" sz="2400" b="1" dirty="0"/>
          </a:p>
        </p:txBody>
      </p:sp>
    </p:spTree>
    <p:extLst>
      <p:ext uri="{BB962C8B-B14F-4D97-AF65-F5344CB8AC3E}">
        <p14:creationId xmlns:p14="http://schemas.microsoft.com/office/powerpoint/2010/main" val="4693382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9166" y="705394"/>
            <a:ext cx="7380513" cy="5336632"/>
          </a:xfrm>
        </p:spPr>
      </p:pic>
    </p:spTree>
    <p:extLst>
      <p:ext uri="{BB962C8B-B14F-4D97-AF65-F5344CB8AC3E}">
        <p14:creationId xmlns:p14="http://schemas.microsoft.com/office/powerpoint/2010/main" val="133781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75211"/>
            <a:ext cx="8596668" cy="5166151"/>
          </a:xfrm>
        </p:spPr>
        <p:txBody>
          <a:bodyPr>
            <a:normAutofit/>
          </a:bodyPr>
          <a:lstStyle/>
          <a:p>
            <a:r>
              <a:rPr lang="az-Latn-AZ" sz="2400" b="1" dirty="0" smtClean="0"/>
              <a:t>Qanın geri qalan böyük bir qismi isə ductus arteriosus </a:t>
            </a:r>
            <a:r>
              <a:rPr lang="en-US" sz="2400" b="1" dirty="0" smtClean="0"/>
              <a:t>(</a:t>
            </a:r>
            <a:r>
              <a:rPr lang="en-US" sz="2400" b="1" dirty="0" err="1" smtClean="0"/>
              <a:t>arteriya</a:t>
            </a:r>
            <a:r>
              <a:rPr lang="en-US" sz="2400" b="1" dirty="0" smtClean="0"/>
              <a:t> k</a:t>
            </a:r>
            <a:r>
              <a:rPr lang="az-Latn-AZ" sz="2400" b="1" dirty="0" smtClean="0"/>
              <a:t>ötüyü) vasitəsilə aortaya keçir.Burada sol mədəcikdən aortaya atılan qanın kiçik bir hissəsi ilə qarışır.Sol mədəcikdən bura gələn qanın böyük bir qismi baş boyun və yuxarı ətraflara gedir.Aorta descendensdəki (enən aorta) qanın bir bölümü aşağı ətraflar,qarın və çanaq orqanlarına gedir.Böyük qismi isə sağlı sollu olan a.umbilicalislər vasitəsilə fundusun göbəyindən çıxaraq plasentaya çatır.</a:t>
            </a:r>
          </a:p>
        </p:txBody>
      </p:sp>
    </p:spTree>
    <p:extLst>
      <p:ext uri="{BB962C8B-B14F-4D97-AF65-F5344CB8AC3E}">
        <p14:creationId xmlns:p14="http://schemas.microsoft.com/office/powerpoint/2010/main" val="265494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7989" y="1123406"/>
            <a:ext cx="6165668" cy="4918619"/>
          </a:xfrm>
        </p:spPr>
      </p:pic>
    </p:spTree>
    <p:extLst>
      <p:ext uri="{BB962C8B-B14F-4D97-AF65-F5344CB8AC3E}">
        <p14:creationId xmlns:p14="http://schemas.microsoft.com/office/powerpoint/2010/main" val="503857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Latn-AZ" dirty="0" smtClean="0"/>
              <a:t>Doğuşla birlikdə olan dəyişikliklər</a:t>
            </a:r>
            <a:endParaRPr lang="en-US" dirty="0"/>
          </a:p>
        </p:txBody>
      </p:sp>
      <p:sp>
        <p:nvSpPr>
          <p:cNvPr id="3" name="Content Placeholder 2"/>
          <p:cNvSpPr>
            <a:spLocks noGrp="1"/>
          </p:cNvSpPr>
          <p:nvPr>
            <p:ph idx="1"/>
          </p:nvPr>
        </p:nvSpPr>
        <p:spPr/>
        <p:txBody>
          <a:bodyPr>
            <a:normAutofit/>
          </a:bodyPr>
          <a:lstStyle/>
          <a:p>
            <a:r>
              <a:rPr lang="az-Latn-AZ" sz="2400" dirty="0" smtClean="0"/>
              <a:t>Plasenta və umblikal cord(göbək bağı) arasında bağlantı kəsilir.Uşağn ağciyərləri hava ilə dolar və qaz mübadiləsi başlayar.Sol qulaqcıqda təzyiq artar.</a:t>
            </a:r>
            <a:endParaRPr lang="en-US" sz="2400" dirty="0"/>
          </a:p>
        </p:txBody>
      </p:sp>
    </p:spTree>
    <p:extLst>
      <p:ext uri="{BB962C8B-B14F-4D97-AF65-F5344CB8AC3E}">
        <p14:creationId xmlns:p14="http://schemas.microsoft.com/office/powerpoint/2010/main" val="1073176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98230595"/>
              </p:ext>
            </p:extLst>
          </p:nvPr>
        </p:nvGraphicFramePr>
        <p:xfrm>
          <a:off x="313509" y="2337888"/>
          <a:ext cx="9287691" cy="1959792"/>
        </p:xfrm>
        <a:graphic>
          <a:graphicData uri="http://schemas.openxmlformats.org/drawingml/2006/table">
            <a:tbl>
              <a:tblPr firstRow="1" bandRow="1">
                <a:tableStyleId>{5C22544A-7EE6-4342-B048-85BDC9FD1C3A}</a:tableStyleId>
              </a:tblPr>
              <a:tblGrid>
                <a:gridCol w="3095897">
                  <a:extLst>
                    <a:ext uri="{9D8B030D-6E8A-4147-A177-3AD203B41FA5}">
                      <a16:colId xmlns:a16="http://schemas.microsoft.com/office/drawing/2014/main" val="3437524096"/>
                    </a:ext>
                  </a:extLst>
                </a:gridCol>
                <a:gridCol w="3095897">
                  <a:extLst>
                    <a:ext uri="{9D8B030D-6E8A-4147-A177-3AD203B41FA5}">
                      <a16:colId xmlns:a16="http://schemas.microsoft.com/office/drawing/2014/main" val="2028191823"/>
                    </a:ext>
                  </a:extLst>
                </a:gridCol>
                <a:gridCol w="3095897">
                  <a:extLst>
                    <a:ext uri="{9D8B030D-6E8A-4147-A177-3AD203B41FA5}">
                      <a16:colId xmlns:a16="http://schemas.microsoft.com/office/drawing/2014/main" val="235720557"/>
                    </a:ext>
                  </a:extLst>
                </a:gridCol>
              </a:tblGrid>
              <a:tr h="489948">
                <a:tc>
                  <a:txBody>
                    <a:bodyPr/>
                    <a:lstStyle/>
                    <a:p>
                      <a:r>
                        <a:rPr lang="az-Latn-AZ" dirty="0" smtClean="0"/>
                        <a:t>Quruluş</a:t>
                      </a:r>
                      <a:endParaRPr lang="en-US" dirty="0"/>
                    </a:p>
                  </a:txBody>
                  <a:tcPr/>
                </a:tc>
                <a:tc>
                  <a:txBody>
                    <a:bodyPr/>
                    <a:lstStyle/>
                    <a:p>
                      <a:r>
                        <a:rPr lang="az-Latn-AZ" dirty="0" smtClean="0"/>
                        <a:t>Funksional qapanma</a:t>
                      </a:r>
                      <a:endParaRPr lang="en-US" dirty="0"/>
                    </a:p>
                  </a:txBody>
                  <a:tcPr/>
                </a:tc>
                <a:tc>
                  <a:txBody>
                    <a:bodyPr/>
                    <a:lstStyle/>
                    <a:p>
                      <a:r>
                        <a:rPr lang="az-Latn-AZ" dirty="0" smtClean="0"/>
                        <a:t> Anatomik qapanma</a:t>
                      </a:r>
                      <a:endParaRPr lang="en-US" dirty="0"/>
                    </a:p>
                  </a:txBody>
                  <a:tcPr/>
                </a:tc>
                <a:extLst>
                  <a:ext uri="{0D108BD9-81ED-4DB2-BD59-A6C34878D82A}">
                    <a16:rowId xmlns:a16="http://schemas.microsoft.com/office/drawing/2014/main" val="1453744785"/>
                  </a:ext>
                </a:extLst>
              </a:tr>
              <a:tr h="489948">
                <a:tc>
                  <a:txBody>
                    <a:bodyPr/>
                    <a:lstStyle/>
                    <a:p>
                      <a:r>
                        <a:rPr lang="az-Latn-AZ" dirty="0" smtClean="0"/>
                        <a:t>Foramen Ovale</a:t>
                      </a:r>
                      <a:endParaRPr lang="en-US" dirty="0"/>
                    </a:p>
                  </a:txBody>
                  <a:tcPr/>
                </a:tc>
                <a:tc>
                  <a:txBody>
                    <a:bodyPr/>
                    <a:lstStyle/>
                    <a:p>
                      <a:r>
                        <a:rPr lang="az-Latn-AZ" dirty="0" smtClean="0"/>
                        <a:t>Doğumla</a:t>
                      </a:r>
                      <a:r>
                        <a:rPr lang="az-Latn-AZ" baseline="0" dirty="0" smtClean="0"/>
                        <a:t> birlikdə</a:t>
                      </a:r>
                      <a:endParaRPr lang="en-US" dirty="0"/>
                    </a:p>
                  </a:txBody>
                  <a:tcPr/>
                </a:tc>
                <a:tc>
                  <a:txBody>
                    <a:bodyPr/>
                    <a:lstStyle/>
                    <a:p>
                      <a:r>
                        <a:rPr lang="az-Latn-AZ" dirty="0" smtClean="0"/>
                        <a:t>Ümumilikdə 2ci aydan</a:t>
                      </a:r>
                      <a:r>
                        <a:rPr lang="az-Latn-AZ" baseline="0" dirty="0" smtClean="0"/>
                        <a:t> </a:t>
                      </a:r>
                      <a:r>
                        <a:rPr lang="az-Latn-AZ" dirty="0" smtClean="0"/>
                        <a:t>sonra</a:t>
                      </a:r>
                      <a:endParaRPr lang="en-US" dirty="0"/>
                    </a:p>
                  </a:txBody>
                  <a:tcPr/>
                </a:tc>
                <a:extLst>
                  <a:ext uri="{0D108BD9-81ED-4DB2-BD59-A6C34878D82A}">
                    <a16:rowId xmlns:a16="http://schemas.microsoft.com/office/drawing/2014/main" val="3687422582"/>
                  </a:ext>
                </a:extLst>
              </a:tr>
              <a:tr h="489948">
                <a:tc>
                  <a:txBody>
                    <a:bodyPr/>
                    <a:lstStyle/>
                    <a:p>
                      <a:r>
                        <a:rPr lang="az-Latn-AZ" dirty="0" smtClean="0"/>
                        <a:t>Ductus Arteriosus</a:t>
                      </a:r>
                      <a:endParaRPr lang="en-US" dirty="0"/>
                    </a:p>
                  </a:txBody>
                  <a:tcPr/>
                </a:tc>
                <a:tc>
                  <a:txBody>
                    <a:bodyPr/>
                    <a:lstStyle/>
                    <a:p>
                      <a:r>
                        <a:rPr lang="az-Latn-AZ" dirty="0" smtClean="0"/>
                        <a:t>10-15ci saatlar</a:t>
                      </a:r>
                      <a:endParaRPr lang="en-US" dirty="0"/>
                    </a:p>
                  </a:txBody>
                  <a:tcPr/>
                </a:tc>
                <a:tc>
                  <a:txBody>
                    <a:bodyPr/>
                    <a:lstStyle/>
                    <a:p>
                      <a:r>
                        <a:rPr lang="az-Latn-AZ" dirty="0" smtClean="0"/>
                        <a:t>Bir neçə həftə</a:t>
                      </a:r>
                      <a:endParaRPr lang="en-US" dirty="0"/>
                    </a:p>
                  </a:txBody>
                  <a:tcPr/>
                </a:tc>
                <a:extLst>
                  <a:ext uri="{0D108BD9-81ED-4DB2-BD59-A6C34878D82A}">
                    <a16:rowId xmlns:a16="http://schemas.microsoft.com/office/drawing/2014/main" val="1036271504"/>
                  </a:ext>
                </a:extLst>
              </a:tr>
              <a:tr h="489948">
                <a:tc>
                  <a:txBody>
                    <a:bodyPr/>
                    <a:lstStyle/>
                    <a:p>
                      <a:r>
                        <a:rPr lang="az-Latn-AZ" dirty="0" smtClean="0"/>
                        <a:t>Ductus Venosus</a:t>
                      </a:r>
                      <a:endParaRPr lang="en-US" dirty="0"/>
                    </a:p>
                  </a:txBody>
                  <a:tcPr/>
                </a:tc>
                <a:tc>
                  <a:txBody>
                    <a:bodyPr/>
                    <a:lstStyle/>
                    <a:p>
                      <a:r>
                        <a:rPr lang="az-Latn-AZ" dirty="0" smtClean="0"/>
                        <a:t>Doğumla</a:t>
                      </a:r>
                      <a:r>
                        <a:rPr lang="az-Latn-AZ" baseline="0" dirty="0" smtClean="0"/>
                        <a:t> birlikdə</a:t>
                      </a:r>
                      <a:endParaRPr lang="en-US" dirty="0"/>
                    </a:p>
                  </a:txBody>
                  <a:tcPr/>
                </a:tc>
                <a:tc>
                  <a:txBody>
                    <a:bodyPr/>
                    <a:lstStyle/>
                    <a:p>
                      <a:r>
                        <a:rPr lang="az-Latn-AZ" dirty="0" smtClean="0"/>
                        <a:t>Bir neçə həftə</a:t>
                      </a:r>
                      <a:endParaRPr lang="en-US" dirty="0"/>
                    </a:p>
                  </a:txBody>
                  <a:tcPr/>
                </a:tc>
                <a:extLst>
                  <a:ext uri="{0D108BD9-81ED-4DB2-BD59-A6C34878D82A}">
                    <a16:rowId xmlns:a16="http://schemas.microsoft.com/office/drawing/2014/main" val="2290605841"/>
                  </a:ext>
                </a:extLst>
              </a:tr>
            </a:tbl>
          </a:graphicData>
        </a:graphic>
      </p:graphicFrame>
    </p:spTree>
    <p:extLst>
      <p:ext uri="{BB962C8B-B14F-4D97-AF65-F5344CB8AC3E}">
        <p14:creationId xmlns:p14="http://schemas.microsoft.com/office/powerpoint/2010/main" val="32402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6914" y="718458"/>
            <a:ext cx="6897189" cy="5656216"/>
          </a:xfrm>
        </p:spPr>
      </p:pic>
    </p:spTree>
    <p:extLst>
      <p:ext uri="{BB962C8B-B14F-4D97-AF65-F5344CB8AC3E}">
        <p14:creationId xmlns:p14="http://schemas.microsoft.com/office/powerpoint/2010/main" val="2340097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155</TotalTime>
  <Words>404</Words>
  <Application>Microsoft Office PowerPoint</Application>
  <PresentationFormat>Widescreen</PresentationFormat>
  <Paragraphs>36</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Trebuchet MS</vt:lpstr>
      <vt:lpstr>Wingdings 3</vt:lpstr>
      <vt:lpstr>Facet</vt:lpstr>
      <vt:lpstr>Döl qan dövranının xüsusiyyətləri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Doğuşla birlikdə olan dəyişikliklər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Döl qan dövranının xüsusiyyətləri</dc:title>
  <dc:creator>TGRP</dc:creator>
  <cp:lastModifiedBy>TGRP</cp:lastModifiedBy>
  <cp:revision>15</cp:revision>
  <dcterms:created xsi:type="dcterms:W3CDTF">2018-10-20T19:02:00Z</dcterms:created>
  <dcterms:modified xsi:type="dcterms:W3CDTF">2018-11-07T18:23:50Z</dcterms:modified>
</cp:coreProperties>
</file>